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335"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247" autoAdjust="0"/>
  </p:normalViewPr>
  <p:slideViewPr>
    <p:cSldViewPr snapToGrid="0" snapToObjects="1">
      <p:cViewPr varScale="1">
        <p:scale>
          <a:sx n="111" d="100"/>
          <a:sy n="111" d="100"/>
        </p:scale>
        <p:origin x="15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083B-32A4-958B-9CBC-0FB995C6C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E1049-4E87-F555-7867-BA0422612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4108C-BEC1-D1DC-7B63-674E33E46DC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5F9E2AE-BE5D-29CC-F10B-E60C0EA56417}"/>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195804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98562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rthikNot/applied-data-science-capstone/blob/main/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rthikNot/applied-data-science-capstone/blob/main/ed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thikNot/applied-data-science-capstone/blob/main/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thikNot/applied-data-science-capstone/blob/main/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thikNot/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rthikNot/applied-data-science-capstone/blob/main/ML-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package" Target="../embeddings/Microsoft_Excel_Macro-Enabled_Worksheet1.xlsm"/><Relationship Id="rId5" Type="http://schemas.openxmlformats.org/officeDocument/2006/relationships/image" Target="../media/image48.emf"/><Relationship Id="rId4" Type="http://schemas.openxmlformats.org/officeDocument/2006/relationships/package" Target="../embeddings/Microsoft_Excel_Macro-Enabled_Worksheet.xlsm"/></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rthikNot/applied-data-science-capstone/blob/main/data-collection-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rthikNot/applied-data-science-capstone/blob/main/data-collection-2-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Karthikeyan Anumalla</a:t>
            </a:r>
          </a:p>
          <a:p>
            <a:r>
              <a:rPr lang="en-US" dirty="0">
                <a:solidFill>
                  <a:schemeClr val="bg2"/>
                </a:solidFill>
                <a:latin typeface="Abadi" panose="020B0604020104020204" pitchFamily="34" charset="0"/>
                <a:ea typeface="SF Pro" pitchFamily="2" charset="0"/>
                <a:cs typeface="SF Pro" pitchFamily="2" charset="0"/>
              </a:rPr>
              <a:t>11-05-2025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06709" cy="4351338"/>
          </a:xfrm>
          <a:prstGeom prst="rect">
            <a:avLst/>
          </a:prstGeom>
        </p:spPr>
        <p:txBody>
          <a:bodyPr/>
          <a:lstStyle/>
          <a:p>
            <a:r>
              <a:rPr lang="en-US" sz="2200" dirty="0">
                <a:solidFill>
                  <a:schemeClr val="accent3">
                    <a:lumMod val="25000"/>
                  </a:schemeClr>
                </a:solidFill>
                <a:latin typeface="Abadi" panose="020B0604020104020204" pitchFamily="34" charset="0"/>
              </a:rPr>
              <a:t>Missing values as handled in the previous labs.</a:t>
            </a:r>
          </a:p>
          <a:p>
            <a:r>
              <a:rPr lang="en-US" sz="2200" dirty="0">
                <a:solidFill>
                  <a:schemeClr val="accent3">
                    <a:lumMod val="25000"/>
                  </a:schemeClr>
                </a:solidFill>
                <a:latin typeface="Abadi" panose="020B0604020104020204" pitchFamily="34" charset="0"/>
              </a:rPr>
              <a:t>Calculated various features like, number of launched rockets at each site, number of launches at each orbit, mission outcomes at each orbit.</a:t>
            </a:r>
          </a:p>
          <a:p>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start&#10;&#10;AI-generated content may be incorrect.">
            <a:extLst>
              <a:ext uri="{FF2B5EF4-FFF2-40B4-BE49-F238E27FC236}">
                <a16:creationId xmlns:a16="http://schemas.microsoft.com/office/drawing/2014/main" id="{01ACF749-A02A-23B9-96AE-2FEBF8D85A18}"/>
              </a:ext>
            </a:extLst>
          </p:cNvPr>
          <p:cNvPicPr>
            <a:picLocks noChangeAspect="1"/>
          </p:cNvPicPr>
          <p:nvPr/>
        </p:nvPicPr>
        <p:blipFill>
          <a:blip r:embed="rId4"/>
          <a:stretch>
            <a:fillRect/>
          </a:stretch>
        </p:blipFill>
        <p:spPr>
          <a:xfrm>
            <a:off x="6776719" y="1781969"/>
            <a:ext cx="4820721" cy="384667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449372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Plotted the relationship between Flight Number and Launch Site, to know number of launches at each Launch Site</a:t>
            </a:r>
          </a:p>
          <a:p>
            <a:pPr>
              <a:lnSpc>
                <a:spcPct val="100000"/>
              </a:lnSpc>
              <a:spcBef>
                <a:spcPts val="1400"/>
              </a:spcBef>
            </a:pPr>
            <a:r>
              <a:rPr lang="en-US" sz="1800" dirty="0">
                <a:solidFill>
                  <a:schemeClr val="accent3">
                    <a:lumMod val="25000"/>
                  </a:schemeClr>
                </a:solidFill>
                <a:latin typeface="Abadi"/>
              </a:rPr>
              <a:t>Plotted scatterplot to visualize the relationship between payload and launch site, which site has low payload mass missions, and which site has high payload mass missions.</a:t>
            </a:r>
          </a:p>
          <a:p>
            <a:pPr>
              <a:lnSpc>
                <a:spcPct val="100000"/>
              </a:lnSpc>
              <a:spcBef>
                <a:spcPts val="1400"/>
              </a:spcBef>
            </a:pPr>
            <a:r>
              <a:rPr lang="en-US" sz="1800" dirty="0">
                <a:solidFill>
                  <a:schemeClr val="accent3">
                    <a:lumMod val="25000"/>
                  </a:schemeClr>
                </a:solidFill>
                <a:latin typeface="Abadi"/>
              </a:rPr>
              <a:t>Plotted bar graph to know the number of successful missions at each Orbit.</a:t>
            </a:r>
          </a:p>
          <a:p>
            <a:pPr>
              <a:lnSpc>
                <a:spcPct val="100000"/>
              </a:lnSpc>
              <a:spcBef>
                <a:spcPts val="1400"/>
              </a:spcBef>
            </a:pPr>
            <a:r>
              <a:rPr lang="en-US" sz="1800" dirty="0">
                <a:solidFill>
                  <a:schemeClr val="accent3">
                    <a:lumMod val="25000"/>
                  </a:schemeClr>
                </a:solidFill>
                <a:latin typeface="Abadi"/>
              </a:rPr>
              <a:t>Plotted scatter plot to know the number of mission at each orbit using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a:t>
            </a:r>
          </a:p>
          <a:p>
            <a:pPr>
              <a:lnSpc>
                <a:spcPct val="100000"/>
              </a:lnSpc>
              <a:spcBef>
                <a:spcPts val="1400"/>
              </a:spcBef>
            </a:pPr>
            <a:r>
              <a:rPr lang="en-US" sz="1800" dirty="0">
                <a:solidFill>
                  <a:schemeClr val="accent3">
                    <a:lumMod val="25000"/>
                  </a:schemeClr>
                </a:solidFill>
                <a:latin typeface="Abadi"/>
              </a:rPr>
              <a:t>Plotted scatter plot to know the distribution of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as each orbit. Where the rocket with high payload mass deployed at which orbit and vice versa.</a:t>
            </a:r>
          </a:p>
          <a:p>
            <a:pPr>
              <a:lnSpc>
                <a:spcPct val="100000"/>
              </a:lnSpc>
              <a:spcBef>
                <a:spcPts val="1400"/>
              </a:spcBef>
            </a:pPr>
            <a:r>
              <a:rPr lang="en-US" sz="1800" dirty="0">
                <a:solidFill>
                  <a:schemeClr val="accent3">
                    <a:lumMod val="25000"/>
                  </a:schemeClr>
                </a:solidFill>
                <a:latin typeface="Abadi"/>
              </a:rPr>
              <a:t>Plotted line-graph to know the success rate of missions in year.</a:t>
            </a: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Using SQL magic statements executed queries, pushed the data to database using Db2.</a:t>
            </a:r>
          </a:p>
          <a:p>
            <a:pPr>
              <a:lnSpc>
                <a:spcPct val="100000"/>
              </a:lnSpc>
              <a:spcBef>
                <a:spcPts val="1400"/>
              </a:spcBef>
            </a:pPr>
            <a:r>
              <a:rPr lang="en-US" sz="1800" dirty="0">
                <a:solidFill>
                  <a:schemeClr val="accent3">
                    <a:lumMod val="25000"/>
                  </a:schemeClr>
                </a:solidFill>
                <a:latin typeface="Abadi" panose="020B0604020104020204" pitchFamily="34" charset="0"/>
              </a:rPr>
              <a:t>Fetched names of launch sites, launch sites beginning with ‘CCA’</a:t>
            </a:r>
          </a:p>
          <a:p>
            <a:pPr>
              <a:lnSpc>
                <a:spcPct val="100000"/>
              </a:lnSpc>
              <a:spcBef>
                <a:spcPts val="1400"/>
              </a:spcBef>
            </a:pPr>
            <a:r>
              <a:rPr lang="en-US" sz="1800" dirty="0">
                <a:solidFill>
                  <a:schemeClr val="accent3">
                    <a:lumMod val="25000"/>
                  </a:schemeClr>
                </a:solidFill>
                <a:latin typeface="Abadi" panose="020B0604020104020204" pitchFamily="34" charset="0"/>
              </a:rPr>
              <a:t>Total and Average payload mass carried by boosters.</a:t>
            </a:r>
          </a:p>
          <a:p>
            <a:pPr>
              <a:lnSpc>
                <a:spcPct val="100000"/>
              </a:lnSpc>
              <a:spcBef>
                <a:spcPts val="1400"/>
              </a:spcBef>
            </a:pPr>
            <a:r>
              <a:rPr lang="en-US" sz="1800" dirty="0">
                <a:solidFill>
                  <a:schemeClr val="accent3">
                    <a:lumMod val="25000"/>
                  </a:schemeClr>
                </a:solidFill>
                <a:latin typeface="Abadi" panose="020B0604020104020204" pitchFamily="34" charset="0"/>
              </a:rPr>
              <a:t>Date of first successful landing on ground pad.</a:t>
            </a:r>
          </a:p>
          <a:p>
            <a:pPr>
              <a:lnSpc>
                <a:spcPct val="100000"/>
              </a:lnSpc>
              <a:spcBef>
                <a:spcPts val="1400"/>
              </a:spcBef>
            </a:pPr>
            <a:r>
              <a:rPr lang="en-US" sz="1800" dirty="0">
                <a:solidFill>
                  <a:schemeClr val="accent3">
                    <a:lumMod val="25000"/>
                  </a:schemeClr>
                </a:solidFill>
                <a:latin typeface="Abadi" panose="020B0604020104020204" pitchFamily="34" charset="0"/>
              </a:rPr>
              <a:t>Names of boosters which have successful landing on drone ship.</a:t>
            </a:r>
          </a:p>
          <a:p>
            <a:pPr>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failure missions.</a:t>
            </a:r>
          </a:p>
          <a:p>
            <a:pPr>
              <a:lnSpc>
                <a:spcPct val="100000"/>
              </a:lnSpc>
              <a:spcBef>
                <a:spcPts val="1400"/>
              </a:spcBef>
            </a:pPr>
            <a:r>
              <a:rPr lang="en-US" sz="1800" dirty="0">
                <a:solidFill>
                  <a:schemeClr val="tx1">
                    <a:lumMod val="85000"/>
                    <a:lumOff val="15000"/>
                  </a:schemeClr>
                </a:solidFill>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the launch sites on map</a:t>
            </a:r>
          </a:p>
          <a:p>
            <a:pPr>
              <a:lnSpc>
                <a:spcPct val="100000"/>
              </a:lnSpc>
              <a:spcBef>
                <a:spcPts val="1400"/>
              </a:spcBef>
            </a:pPr>
            <a:r>
              <a:rPr lang="en-US" sz="2200" dirty="0">
                <a:solidFill>
                  <a:schemeClr val="accent3">
                    <a:lumMod val="25000"/>
                  </a:schemeClr>
                </a:solidFill>
                <a:latin typeface="Abadi" panose="020B0604020104020204" pitchFamily="34" charset="0"/>
              </a:rPr>
              <a:t>Marked all the success and failed launches on each site on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Calculated distances between launch sites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These insights are to visualize the launch sites on the real world map.</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a pie chart to visualize the success and fails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Added scatter plot to get the distribution of success and fails at a launch site.</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Evaluated the dataset, by splitting the dataset into train and test splits. Used various models for the classification task. </a:t>
            </a:r>
          </a:p>
          <a:p>
            <a:pPr>
              <a:lnSpc>
                <a:spcPct val="100000"/>
              </a:lnSpc>
              <a:spcBef>
                <a:spcPts val="1400"/>
              </a:spcBef>
            </a:pPr>
            <a:r>
              <a:rPr lang="en-US" sz="2200" dirty="0">
                <a:solidFill>
                  <a:schemeClr val="accent3">
                    <a:lumMod val="25000"/>
                  </a:schemeClr>
                </a:solidFill>
                <a:latin typeface="Abadi" panose="020B0604020104020204" pitchFamily="34" charset="0"/>
              </a:rPr>
              <a:t>Used hyper parameter tuning to fine tune the model to its best performance on the train set.</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split the data into train and test splits, 0.2 ratio, that is 20% test data, rest is train data. Then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hyperparameter tuned all the classification models.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33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payload increases the number of mission took place also decreases.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least amount of launches but its success rate is very high. In this launch site there are not mission with above 10000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There is no successful mission at SO orbit.</a:t>
            </a:r>
          </a:p>
          <a:p>
            <a:pPr>
              <a:lnSpc>
                <a:spcPct val="100000"/>
              </a:lnSpc>
              <a:spcBef>
                <a:spcPts val="1400"/>
              </a:spcBef>
            </a:pPr>
            <a:r>
              <a:rPr lang="en-US" sz="2200" dirty="0">
                <a:solidFill>
                  <a:schemeClr val="accent3">
                    <a:lumMod val="25000"/>
                  </a:schemeClr>
                </a:solidFill>
                <a:latin typeface="Abadi" panose="020B0604020104020204" pitchFamily="34" charset="0"/>
              </a:rPr>
              <a:t>From 2013 success rate kept increasing till 2020.</a:t>
            </a:r>
          </a:p>
          <a:p>
            <a:pPr>
              <a:lnSpc>
                <a:spcPct val="100000"/>
              </a:lnSpc>
              <a:spcBef>
                <a:spcPts val="1400"/>
              </a:spcBef>
            </a:pPr>
            <a:r>
              <a:rPr lang="en-US" sz="2200" dirty="0" err="1">
                <a:solidFill>
                  <a:schemeClr val="accent3">
                    <a:lumMod val="25000"/>
                  </a:schemeClr>
                </a:solidFill>
                <a:latin typeface="Abadi" panose="020B0604020104020204" pitchFamily="34" charset="0"/>
              </a:rPr>
              <a:t>LogisticRegression</a:t>
            </a:r>
            <a:r>
              <a:rPr lang="en-US" sz="2200" dirty="0">
                <a:solidFill>
                  <a:schemeClr val="accent3">
                    <a:lumMod val="25000"/>
                  </a:schemeClr>
                </a:solidFill>
                <a:latin typeface="Abadi" panose="020B0604020104020204" pitchFamily="34" charset="0"/>
              </a:rPr>
              <a:t> is the best predictor with 83% accuracy on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82FD0-50BF-C32D-DEAC-692963B62EEE}"/>
            </a:ext>
          </a:extLst>
        </p:cNvPr>
        <p:cNvGrpSpPr/>
        <p:nvPr/>
      </p:nvGrpSpPr>
      <p:grpSpPr>
        <a:xfrm>
          <a:off x="0" y="0"/>
          <a:ext cx="0" cy="0"/>
          <a:chOff x="0" y="0"/>
          <a:chExt cx="0" cy="0"/>
        </a:xfrm>
      </p:grpSpPr>
      <p:pic>
        <p:nvPicPr>
          <p:cNvPr id="3" name="Picture 2" descr="A graph showing a line going up&#10;&#10;AI-generated content may be incorrect.">
            <a:extLst>
              <a:ext uri="{FF2B5EF4-FFF2-40B4-BE49-F238E27FC236}">
                <a16:creationId xmlns:a16="http://schemas.microsoft.com/office/drawing/2014/main" id="{955C0063-EAFB-7BC2-AACD-DC349F37B967}"/>
              </a:ext>
            </a:extLst>
          </p:cNvPr>
          <p:cNvPicPr>
            <a:picLocks noChangeAspect="1"/>
          </p:cNvPicPr>
          <p:nvPr/>
        </p:nvPicPr>
        <p:blipFill>
          <a:blip r:embed="rId3"/>
          <a:stretch>
            <a:fillRect/>
          </a:stretch>
        </p:blipFill>
        <p:spPr>
          <a:xfrm>
            <a:off x="729991" y="1453892"/>
            <a:ext cx="5184658" cy="3950216"/>
          </a:xfrm>
          <a:prstGeom prst="rect">
            <a:avLst/>
          </a:prstGeom>
        </p:spPr>
      </p:pic>
      <p:pic>
        <p:nvPicPr>
          <p:cNvPr id="6" name="Picture 5" descr="A graph of blue bars&#10;&#10;AI-generated content may be incorrect.">
            <a:extLst>
              <a:ext uri="{FF2B5EF4-FFF2-40B4-BE49-F238E27FC236}">
                <a16:creationId xmlns:a16="http://schemas.microsoft.com/office/drawing/2014/main" id="{1A751AEF-1B41-A7BE-42E0-DE5C81082DB9}"/>
              </a:ext>
            </a:extLst>
          </p:cNvPr>
          <p:cNvPicPr>
            <a:picLocks noChangeAspect="1"/>
          </p:cNvPicPr>
          <p:nvPr/>
        </p:nvPicPr>
        <p:blipFill>
          <a:blip r:embed="rId4"/>
          <a:stretch>
            <a:fillRect/>
          </a:stretch>
        </p:blipFill>
        <p:spPr>
          <a:xfrm>
            <a:off x="6663431" y="1422400"/>
            <a:ext cx="5001778" cy="3950216"/>
          </a:xfrm>
          <a:prstGeom prst="rect">
            <a:avLst/>
          </a:prstGeom>
        </p:spPr>
      </p:pic>
    </p:spTree>
    <p:extLst>
      <p:ext uri="{BB962C8B-B14F-4D97-AF65-F5344CB8AC3E}">
        <p14:creationId xmlns:p14="http://schemas.microsoft.com/office/powerpoint/2010/main" val="426941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4FEEEB7-C4C3-2D29-BF0E-2186117C56EE}"/>
              </a:ext>
            </a:extLst>
          </p:cNvPr>
          <p:cNvPicPr>
            <a:picLocks noChangeAspect="1"/>
          </p:cNvPicPr>
          <p:nvPr/>
        </p:nvPicPr>
        <p:blipFill>
          <a:blip r:embed="rId3"/>
          <a:stretch>
            <a:fillRect/>
          </a:stretch>
        </p:blipFill>
        <p:spPr>
          <a:xfrm>
            <a:off x="5798205" y="1867746"/>
            <a:ext cx="5833133" cy="3906431"/>
          </a:xfrm>
          <a:prstGeom prst="rect">
            <a:avLst/>
          </a:prstGeom>
        </p:spPr>
      </p:pic>
      <p:pic>
        <p:nvPicPr>
          <p:cNvPr id="8" name="Picture 7" descr="A graph with blue and orange dots&#10;&#10;AI-generated content may be incorrect.">
            <a:extLst>
              <a:ext uri="{FF2B5EF4-FFF2-40B4-BE49-F238E27FC236}">
                <a16:creationId xmlns:a16="http://schemas.microsoft.com/office/drawing/2014/main" id="{8F2FEB0E-237C-DD62-0211-C13B41A0FE4B}"/>
              </a:ext>
            </a:extLst>
          </p:cNvPr>
          <p:cNvPicPr>
            <a:picLocks noChangeAspect="1"/>
          </p:cNvPicPr>
          <p:nvPr/>
        </p:nvPicPr>
        <p:blipFill>
          <a:blip r:embed="rId4"/>
          <a:stretch>
            <a:fillRect/>
          </a:stretch>
        </p:blipFill>
        <p:spPr>
          <a:xfrm>
            <a:off x="636130" y="1544656"/>
            <a:ext cx="4661578" cy="44198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ED4C48A-4E0F-D3CB-42CC-C1E34692D8FE}"/>
              </a:ext>
            </a:extLst>
          </p:cNvPr>
          <p:cNvPicPr>
            <a:picLocks noChangeAspect="1"/>
          </p:cNvPicPr>
          <p:nvPr/>
        </p:nvPicPr>
        <p:blipFill>
          <a:blip r:embed="rId3"/>
          <a:stretch>
            <a:fillRect/>
          </a:stretch>
        </p:blipFill>
        <p:spPr>
          <a:xfrm>
            <a:off x="5694987" y="1788160"/>
            <a:ext cx="6273296" cy="3576825"/>
          </a:xfrm>
          <a:prstGeom prst="rect">
            <a:avLst/>
          </a:prstGeom>
        </p:spPr>
      </p:pic>
      <p:pic>
        <p:nvPicPr>
          <p:cNvPr id="8" name="Picture 7" descr="A graph of a graph with numbers and a number of numbers&#10;&#10;AI-generated content may be incorrect.">
            <a:extLst>
              <a:ext uri="{FF2B5EF4-FFF2-40B4-BE49-F238E27FC236}">
                <a16:creationId xmlns:a16="http://schemas.microsoft.com/office/drawing/2014/main" id="{1A205B58-1954-B388-B95B-30CB54A6F5C3}"/>
              </a:ext>
            </a:extLst>
          </p:cNvPr>
          <p:cNvPicPr>
            <a:picLocks noChangeAspect="1"/>
          </p:cNvPicPr>
          <p:nvPr/>
        </p:nvPicPr>
        <p:blipFill>
          <a:blip r:embed="rId4"/>
          <a:stretch>
            <a:fillRect/>
          </a:stretch>
        </p:blipFill>
        <p:spPr>
          <a:xfrm>
            <a:off x="770011" y="2069757"/>
            <a:ext cx="4546591" cy="31631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AI-generated content may be incorrect.">
            <a:extLst>
              <a:ext uri="{FF2B5EF4-FFF2-40B4-BE49-F238E27FC236}">
                <a16:creationId xmlns:a16="http://schemas.microsoft.com/office/drawing/2014/main" id="{6C982698-009C-14F7-7A84-037646E04B3D}"/>
              </a:ext>
            </a:extLst>
          </p:cNvPr>
          <p:cNvPicPr>
            <a:picLocks noChangeAspect="1"/>
          </p:cNvPicPr>
          <p:nvPr/>
        </p:nvPicPr>
        <p:blipFill>
          <a:blip r:embed="rId3"/>
          <a:stretch>
            <a:fillRect/>
          </a:stretch>
        </p:blipFill>
        <p:spPr>
          <a:xfrm>
            <a:off x="658871" y="1732778"/>
            <a:ext cx="5001778" cy="3950216"/>
          </a:xfrm>
          <a:prstGeom prst="rect">
            <a:avLst/>
          </a:prstGeom>
        </p:spPr>
      </p:pic>
      <p:pic>
        <p:nvPicPr>
          <p:cNvPr id="6" name="Picture 5">
            <a:extLst>
              <a:ext uri="{FF2B5EF4-FFF2-40B4-BE49-F238E27FC236}">
                <a16:creationId xmlns:a16="http://schemas.microsoft.com/office/drawing/2014/main" id="{9AAA42AC-BA33-B94B-BE3A-6C7712F54672}"/>
              </a:ext>
            </a:extLst>
          </p:cNvPr>
          <p:cNvPicPr>
            <a:picLocks noChangeAspect="1"/>
          </p:cNvPicPr>
          <p:nvPr/>
        </p:nvPicPr>
        <p:blipFill>
          <a:blip r:embed="rId4"/>
          <a:stretch>
            <a:fillRect/>
          </a:stretch>
        </p:blipFill>
        <p:spPr>
          <a:xfrm>
            <a:off x="6096000" y="1732778"/>
            <a:ext cx="5795555" cy="395794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a:extLst>
              <a:ext uri="{FF2B5EF4-FFF2-40B4-BE49-F238E27FC236}">
                <a16:creationId xmlns:a16="http://schemas.microsoft.com/office/drawing/2014/main" id="{EECC66D5-0311-9FA1-830B-8CCF659CE332}"/>
              </a:ext>
            </a:extLst>
          </p:cNvPr>
          <p:cNvPicPr>
            <a:picLocks noChangeAspect="1"/>
          </p:cNvPicPr>
          <p:nvPr/>
        </p:nvPicPr>
        <p:blipFill>
          <a:blip r:embed="rId3"/>
          <a:stretch>
            <a:fillRect/>
          </a:stretch>
        </p:blipFill>
        <p:spPr>
          <a:xfrm>
            <a:off x="5424688" y="1811446"/>
            <a:ext cx="6556575" cy="3490377"/>
          </a:xfrm>
          <a:prstGeom prst="rect">
            <a:avLst/>
          </a:prstGeom>
        </p:spPr>
      </p:pic>
      <p:pic>
        <p:nvPicPr>
          <p:cNvPr id="1026" name="Picture 2">
            <a:extLst>
              <a:ext uri="{FF2B5EF4-FFF2-40B4-BE49-F238E27FC236}">
                <a16:creationId xmlns:a16="http://schemas.microsoft.com/office/drawing/2014/main" id="{8BF171A6-EFBB-4009-11F1-0C36ABCA9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13" y="1811446"/>
            <a:ext cx="4479956" cy="349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0E8700-0AAA-A390-A6B9-97BFB33A6078}"/>
              </a:ext>
            </a:extLst>
          </p:cNvPr>
          <p:cNvPicPr>
            <a:picLocks noChangeAspect="1"/>
          </p:cNvPicPr>
          <p:nvPr/>
        </p:nvPicPr>
        <p:blipFill>
          <a:blip r:embed="rId3"/>
          <a:stretch>
            <a:fillRect/>
          </a:stretch>
        </p:blipFill>
        <p:spPr>
          <a:xfrm>
            <a:off x="5984240" y="1676502"/>
            <a:ext cx="5704905" cy="3910991"/>
          </a:xfrm>
          <a:prstGeom prst="rect">
            <a:avLst/>
          </a:prstGeom>
        </p:spPr>
      </p:pic>
      <p:pic>
        <p:nvPicPr>
          <p:cNvPr id="2050" name="Picture 2">
            <a:extLst>
              <a:ext uri="{FF2B5EF4-FFF2-40B4-BE49-F238E27FC236}">
                <a16:creationId xmlns:a16="http://schemas.microsoft.com/office/drawing/2014/main" id="{CE35FEFC-A781-5B14-90FE-B2D19EB53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11" y="1706216"/>
            <a:ext cx="4929749" cy="3769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87972F5-C051-8995-410E-73A4C3D52798}"/>
              </a:ext>
            </a:extLst>
          </p:cNvPr>
          <p:cNvPicPr>
            <a:picLocks noChangeAspect="1"/>
          </p:cNvPicPr>
          <p:nvPr/>
        </p:nvPicPr>
        <p:blipFill>
          <a:blip r:embed="rId3"/>
          <a:stretch>
            <a:fillRect/>
          </a:stretch>
        </p:blipFill>
        <p:spPr>
          <a:xfrm>
            <a:off x="6284877" y="1627629"/>
            <a:ext cx="4859789" cy="4086803"/>
          </a:xfrm>
          <a:prstGeom prst="rect">
            <a:avLst/>
          </a:prstGeom>
        </p:spPr>
      </p:pic>
      <p:pic>
        <p:nvPicPr>
          <p:cNvPr id="3074" name="Picture 2">
            <a:extLst>
              <a:ext uri="{FF2B5EF4-FFF2-40B4-BE49-F238E27FC236}">
                <a16:creationId xmlns:a16="http://schemas.microsoft.com/office/drawing/2014/main" id="{A55DCA53-FCD2-AFF9-1F53-B4213F536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96" y="1810639"/>
            <a:ext cx="4636667" cy="372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2767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fetches the unique Launch Site names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8D78C24-F9BE-5C4A-ABA8-4F5C34C44146}"/>
              </a:ext>
            </a:extLst>
          </p:cNvPr>
          <p:cNvPicPr>
            <a:picLocks noChangeAspect="1"/>
          </p:cNvPicPr>
          <p:nvPr/>
        </p:nvPicPr>
        <p:blipFill>
          <a:blip r:embed="rId3"/>
          <a:stretch>
            <a:fillRect/>
          </a:stretch>
        </p:blipFill>
        <p:spPr>
          <a:xfrm>
            <a:off x="8427342" y="2016011"/>
            <a:ext cx="2559444" cy="32716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2137B35-6552-D9E3-7124-00FD35373AAD}"/>
              </a:ext>
            </a:extLst>
          </p:cNvPr>
          <p:cNvPicPr>
            <a:picLocks noChangeAspect="1"/>
          </p:cNvPicPr>
          <p:nvPr/>
        </p:nvPicPr>
        <p:blipFill>
          <a:blip r:embed="rId3"/>
          <a:stretch>
            <a:fillRect/>
          </a:stretch>
        </p:blipFill>
        <p:spPr>
          <a:xfrm>
            <a:off x="855014" y="2965905"/>
            <a:ext cx="10345594" cy="25721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so, in total the Payload carried by boosters is 619967 Kgs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3EC0309-943C-D4CF-89C2-F20D58494F0E}"/>
              </a:ext>
            </a:extLst>
          </p:cNvPr>
          <p:cNvPicPr>
            <a:picLocks noChangeAspect="1"/>
          </p:cNvPicPr>
          <p:nvPr/>
        </p:nvPicPr>
        <p:blipFill>
          <a:blip r:embed="rId3"/>
          <a:stretch>
            <a:fillRect/>
          </a:stretch>
        </p:blipFill>
        <p:spPr>
          <a:xfrm>
            <a:off x="3022682" y="3201944"/>
            <a:ext cx="5692090" cy="17256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carried by boosters.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138B90C-57F2-0F5A-EEE3-4EF4FCA1AA7C}"/>
              </a:ext>
            </a:extLst>
          </p:cNvPr>
          <p:cNvPicPr>
            <a:picLocks noChangeAspect="1"/>
          </p:cNvPicPr>
          <p:nvPr/>
        </p:nvPicPr>
        <p:blipFill>
          <a:blip r:embed="rId3"/>
          <a:stretch>
            <a:fillRect/>
          </a:stretch>
        </p:blipFill>
        <p:spPr>
          <a:xfrm>
            <a:off x="3182519" y="3342916"/>
            <a:ext cx="5333509" cy="15135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min("Date")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8DE7187-B3B7-DB00-DB32-35A0E28F2FBB}"/>
              </a:ext>
            </a:extLst>
          </p:cNvPr>
          <p:cNvPicPr>
            <a:picLocks noChangeAspect="1"/>
          </p:cNvPicPr>
          <p:nvPr/>
        </p:nvPicPr>
        <p:blipFill>
          <a:blip r:embed="rId3"/>
          <a:stretch>
            <a:fillRect/>
          </a:stretch>
        </p:blipFill>
        <p:spPr>
          <a:xfrm>
            <a:off x="4049012" y="3217468"/>
            <a:ext cx="3335817" cy="199461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8652"/>
            <a:ext cx="10499069" cy="43254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SpaceX API and performed Data cleaning on the collected data.</a:t>
            </a:r>
          </a:p>
          <a:p>
            <a:pPr>
              <a:lnSpc>
                <a:spcPct val="100000"/>
              </a:lnSpc>
              <a:spcBef>
                <a:spcPts val="1400"/>
              </a:spcBef>
            </a:pPr>
            <a:r>
              <a:rPr lang="en-US" sz="2200" dirty="0">
                <a:solidFill>
                  <a:srgbClr val="000000"/>
                </a:solidFill>
                <a:latin typeface="Abadi" panose="020B0604020104020204" pitchFamily="34" charset="0"/>
              </a:rPr>
              <a:t>P</a:t>
            </a:r>
            <a:r>
              <a:rPr lang="en-US" sz="2200" b="0" i="0" dirty="0">
                <a:solidFill>
                  <a:srgbClr val="000000"/>
                </a:solidFill>
                <a:effectLst/>
                <a:latin typeface="Abadi" panose="020B0604020104020204" pitchFamily="34" charset="0"/>
              </a:rPr>
              <a:t>erformed web scraping to collect Falcon 9 historical launch records from a Wikipedia page</a:t>
            </a:r>
          </a:p>
          <a:p>
            <a:pPr>
              <a:lnSpc>
                <a:spcPct val="100000"/>
              </a:lnSpc>
              <a:spcBef>
                <a:spcPts val="1400"/>
              </a:spcBef>
            </a:pPr>
            <a:r>
              <a:rPr lang="en-US" sz="2200" dirty="0">
                <a:solidFill>
                  <a:srgbClr val="000000"/>
                </a:solidFill>
                <a:latin typeface="Abadi" panose="020B0604020104020204" pitchFamily="34" charset="0"/>
              </a:rPr>
              <a:t>Performed EDA to find patterns in SpaceX Falcon 9 data, in order to choose the best Machine Learning model.</a:t>
            </a:r>
          </a:p>
          <a:p>
            <a:pPr>
              <a:lnSpc>
                <a:spcPct val="100000"/>
              </a:lnSpc>
              <a:spcBef>
                <a:spcPts val="1400"/>
              </a:spcBef>
            </a:pPr>
            <a:r>
              <a:rPr lang="en-US" sz="2200" dirty="0">
                <a:solidFill>
                  <a:srgbClr val="000000"/>
                </a:solidFill>
                <a:latin typeface="Abadi" panose="020B0604020104020204" pitchFamily="34" charset="0"/>
              </a:rPr>
              <a:t>Operations on SpaceX Falcon dataset through Db2.</a:t>
            </a:r>
          </a:p>
          <a:p>
            <a:pPr>
              <a:lnSpc>
                <a:spcPct val="100000"/>
              </a:lnSpc>
              <a:spcBef>
                <a:spcPts val="1400"/>
              </a:spcBef>
            </a:pPr>
            <a:r>
              <a:rPr lang="en-US" sz="2200" dirty="0">
                <a:solidFill>
                  <a:srgbClr val="000000"/>
                </a:solidFill>
                <a:latin typeface="Abadi" panose="020B0604020104020204" pitchFamily="34" charset="0"/>
              </a:rPr>
              <a:t>Analyzed Launch Site locations with the help of Folium</a:t>
            </a:r>
          </a:p>
          <a:p>
            <a:pPr>
              <a:lnSpc>
                <a:spcPct val="100000"/>
              </a:lnSpc>
              <a:spcBef>
                <a:spcPts val="1400"/>
              </a:spcBef>
            </a:pPr>
            <a:r>
              <a:rPr lang="en-US" sz="2200" dirty="0">
                <a:solidFill>
                  <a:schemeClr val="accent3">
                    <a:lumMod val="25000"/>
                  </a:schemeClr>
                </a:solidFill>
                <a:latin typeface="Abadi" panose="020B0604020104020204" pitchFamily="34" charset="0"/>
              </a:rPr>
              <a:t>Developed a Machine Learning model to predict the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Overall Logistic-Regression is the best to predict the First Stage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64247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between 4000 and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D3E0B85-5266-3189-BE84-B8EE9FFB74F3}"/>
              </a:ext>
            </a:extLst>
          </p:cNvPr>
          <p:cNvPicPr>
            <a:picLocks noChangeAspect="1"/>
          </p:cNvPicPr>
          <p:nvPr/>
        </p:nvPicPr>
        <p:blipFill>
          <a:blip r:embed="rId3"/>
          <a:stretch>
            <a:fillRect/>
          </a:stretch>
        </p:blipFill>
        <p:spPr>
          <a:xfrm>
            <a:off x="8412481" y="2428687"/>
            <a:ext cx="2843617" cy="31452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4022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(Select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'%Failure%') from SPACEXTABLE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'Success'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C8DDD7E-A6CF-5AE1-AD9D-B259C7EFFCB6}"/>
              </a:ext>
            </a:extLst>
          </p:cNvPr>
          <p:cNvPicPr>
            <a:picLocks noChangeAspect="1"/>
          </p:cNvPicPr>
          <p:nvPr/>
        </p:nvPicPr>
        <p:blipFill>
          <a:blip r:embed="rId3"/>
          <a:stretch>
            <a:fillRect/>
          </a:stretch>
        </p:blipFill>
        <p:spPr>
          <a:xfrm>
            <a:off x="689001" y="4272237"/>
            <a:ext cx="10677619" cy="80776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3376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5C6FF5F-8C14-3680-BB41-1E3A8B6FA49E}"/>
              </a:ext>
            </a:extLst>
          </p:cNvPr>
          <p:cNvPicPr>
            <a:picLocks noChangeAspect="1"/>
          </p:cNvPicPr>
          <p:nvPr/>
        </p:nvPicPr>
        <p:blipFill>
          <a:blip r:embed="rId3"/>
          <a:stretch>
            <a:fillRect/>
          </a:stretch>
        </p:blipFill>
        <p:spPr>
          <a:xfrm>
            <a:off x="8576222" y="1615644"/>
            <a:ext cx="1669056" cy="47037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0, 5) == '2015'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F72828F-87A5-C9DA-1F24-46E303CB5EF9}"/>
              </a:ext>
            </a:extLst>
          </p:cNvPr>
          <p:cNvPicPr>
            <a:picLocks noChangeAspect="1"/>
          </p:cNvPicPr>
          <p:nvPr/>
        </p:nvPicPr>
        <p:blipFill>
          <a:blip r:embed="rId3"/>
          <a:stretch>
            <a:fillRect/>
          </a:stretch>
        </p:blipFill>
        <p:spPr>
          <a:xfrm>
            <a:off x="2209883" y="3378137"/>
            <a:ext cx="7363140" cy="198158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3343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from SPACEXTABLE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having "Date" between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CD3B520-4EFB-5E56-6027-643058389116}"/>
              </a:ext>
            </a:extLst>
          </p:cNvPr>
          <p:cNvPicPr>
            <a:picLocks noChangeAspect="1"/>
          </p:cNvPicPr>
          <p:nvPr/>
        </p:nvPicPr>
        <p:blipFill>
          <a:blip r:embed="rId3"/>
          <a:stretch>
            <a:fillRect/>
          </a:stretch>
        </p:blipFill>
        <p:spPr>
          <a:xfrm>
            <a:off x="7841752" y="1825625"/>
            <a:ext cx="3443859" cy="39689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Launch Sites</a:t>
            </a:r>
          </a:p>
        </p:txBody>
      </p:sp>
      <p:pic>
        <p:nvPicPr>
          <p:cNvPr id="7172" name="Picture 4" descr="Image">
            <a:extLst>
              <a:ext uri="{FF2B5EF4-FFF2-40B4-BE49-F238E27FC236}">
                <a16:creationId xmlns:a16="http://schemas.microsoft.com/office/drawing/2014/main" id="{3620824B-9449-E96B-75C8-6C10F4658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886" y="1931258"/>
            <a:ext cx="7242198" cy="367579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CD2C26B3-BE72-B7B7-0438-D2896C061816}"/>
              </a:ext>
            </a:extLst>
          </p:cNvPr>
          <p:cNvSpPr txBox="1">
            <a:spLocks/>
          </p:cNvSpPr>
          <p:nvPr/>
        </p:nvSpPr>
        <p:spPr>
          <a:xfrm>
            <a:off x="770010" y="1825625"/>
            <a:ext cx="379591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VAFB SLC 4E launch site is near Los Angeles in the West Coast, other two are in the East Coast.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206738"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KSC LC-39A and CCAFS SLC-40 are in the Each coast.</a:t>
            </a:r>
          </a:p>
          <a:p>
            <a:pPr>
              <a:spcBef>
                <a:spcPts val="1400"/>
              </a:spcBef>
            </a:pPr>
            <a:r>
              <a:rPr lang="en-US" dirty="0">
                <a:solidFill>
                  <a:schemeClr val="accent3">
                    <a:lumMod val="25000"/>
                  </a:schemeClr>
                </a:solidFill>
              </a:rPr>
              <a:t>VAFB SLC-4E is very close to the West coast.</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Rates of Launch Sites</a:t>
            </a:r>
          </a:p>
        </p:txBody>
      </p:sp>
      <p:pic>
        <p:nvPicPr>
          <p:cNvPr id="7" name="Picture 6">
            <a:extLst>
              <a:ext uri="{FF2B5EF4-FFF2-40B4-BE49-F238E27FC236}">
                <a16:creationId xmlns:a16="http://schemas.microsoft.com/office/drawing/2014/main" id="{3D261301-6278-7961-31D5-19F4900CAC88}"/>
              </a:ext>
            </a:extLst>
          </p:cNvPr>
          <p:cNvPicPr>
            <a:picLocks noChangeAspect="1"/>
          </p:cNvPicPr>
          <p:nvPr/>
        </p:nvPicPr>
        <p:blipFill>
          <a:blip r:embed="rId3"/>
          <a:stretch>
            <a:fillRect/>
          </a:stretch>
        </p:blipFill>
        <p:spPr>
          <a:xfrm>
            <a:off x="9270327" y="1575377"/>
            <a:ext cx="2490544" cy="2059488"/>
          </a:xfrm>
          <a:prstGeom prst="rect">
            <a:avLst/>
          </a:prstGeom>
        </p:spPr>
      </p:pic>
      <p:pic>
        <p:nvPicPr>
          <p:cNvPr id="10" name="Picture 9">
            <a:extLst>
              <a:ext uri="{FF2B5EF4-FFF2-40B4-BE49-F238E27FC236}">
                <a16:creationId xmlns:a16="http://schemas.microsoft.com/office/drawing/2014/main" id="{4FD432CA-CFB9-230A-F23A-73962898ADE5}"/>
              </a:ext>
            </a:extLst>
          </p:cNvPr>
          <p:cNvPicPr>
            <a:picLocks noChangeAspect="1"/>
          </p:cNvPicPr>
          <p:nvPr/>
        </p:nvPicPr>
        <p:blipFill>
          <a:blip r:embed="rId4"/>
          <a:stretch>
            <a:fillRect/>
          </a:stretch>
        </p:blipFill>
        <p:spPr>
          <a:xfrm>
            <a:off x="4976748" y="1994779"/>
            <a:ext cx="3987398" cy="3568237"/>
          </a:xfrm>
          <a:prstGeom prst="rect">
            <a:avLst/>
          </a:prstGeom>
        </p:spPr>
      </p:pic>
      <p:pic>
        <p:nvPicPr>
          <p:cNvPr id="12" name="Picture 11">
            <a:extLst>
              <a:ext uri="{FF2B5EF4-FFF2-40B4-BE49-F238E27FC236}">
                <a16:creationId xmlns:a16="http://schemas.microsoft.com/office/drawing/2014/main" id="{0326A1C1-29C2-C2FE-867C-F79B5E407EC3}"/>
              </a:ext>
            </a:extLst>
          </p:cNvPr>
          <p:cNvPicPr>
            <a:picLocks noChangeAspect="1"/>
          </p:cNvPicPr>
          <p:nvPr/>
        </p:nvPicPr>
        <p:blipFill>
          <a:blip r:embed="rId5"/>
          <a:stretch>
            <a:fillRect/>
          </a:stretch>
        </p:blipFill>
        <p:spPr>
          <a:xfrm>
            <a:off x="9385532" y="3904627"/>
            <a:ext cx="2260133" cy="19958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86568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Proximities are like Railways, Coastlines, etc.</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their Proximities</a:t>
            </a:r>
          </a:p>
        </p:txBody>
      </p:sp>
      <p:pic>
        <p:nvPicPr>
          <p:cNvPr id="8194" name="Picture 2" descr="Image">
            <a:extLst>
              <a:ext uri="{FF2B5EF4-FFF2-40B4-BE49-F238E27FC236}">
                <a16:creationId xmlns:a16="http://schemas.microsoft.com/office/drawing/2014/main" id="{8CF9E0EF-00A3-26A5-27BB-6B01D70FA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137" y="1828800"/>
            <a:ext cx="6234125" cy="348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3520"/>
            <a:ext cx="10399485" cy="45320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Starlink, a satellite internet constellation providing satellite Internet access. Sending manned missions to Space.</a:t>
            </a:r>
          </a:p>
          <a:p>
            <a:pPr>
              <a:spcBef>
                <a:spcPts val="1400"/>
              </a:spcBef>
            </a:pPr>
            <a:r>
              <a:rPr lang="en-US" sz="2200" dirty="0">
                <a:solidFill>
                  <a:schemeClr val="accent3">
                    <a:lumMod val="25000"/>
                  </a:schemeClr>
                </a:solidFill>
                <a:latin typeface="Abadi" panose="020B0604020104020204" pitchFamily="34" charset="0"/>
              </a:rPr>
              <a:t>The Main Goal of this project is to predict the cost of the launch of Falcon 9 rocket.</a:t>
            </a:r>
          </a:p>
          <a:p>
            <a:pPr>
              <a:spcBef>
                <a:spcPts val="1400"/>
              </a:spcBef>
            </a:pPr>
            <a:r>
              <a:rPr lang="en-US" sz="2200" dirty="0">
                <a:solidFill>
                  <a:schemeClr val="accent3">
                    <a:lumMod val="25000"/>
                  </a:schemeClr>
                </a:solidFill>
                <a:latin typeface="Abadi" panose="020B0604020104020204" pitchFamily="34" charset="0"/>
              </a:rPr>
              <a:t>Most of the rockets require upwards of 165mil dollars for one single launch, where SpaceX Falcon 9 rocket requires 65mil dollars for one single launch. This is because of the first stage landing feature. If the rocket lands successfully then we can use the same rocket for another mission.</a:t>
            </a:r>
          </a:p>
          <a:p>
            <a:pPr>
              <a:spcBef>
                <a:spcPts val="1400"/>
              </a:spcBef>
            </a:pPr>
            <a:r>
              <a:rPr lang="en-US" sz="2200" dirty="0">
                <a:solidFill>
                  <a:schemeClr val="accent3">
                    <a:lumMod val="25000"/>
                  </a:schemeClr>
                </a:solidFill>
                <a:latin typeface="Abadi" panose="020B0604020104020204" pitchFamily="34" charset="0"/>
              </a:rPr>
              <a:t>If we can determine if the first stage will land, then we can also determine the cost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shows the success rate launches from all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CCAFS SLC-40 has the least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Dashboard</a:t>
            </a:r>
          </a:p>
        </p:txBody>
      </p:sp>
      <p:pic>
        <p:nvPicPr>
          <p:cNvPr id="4" name="Picture 3" descr="A colorful circle with different colored circles&#10;&#10;AI-generated content may be incorrect.">
            <a:extLst>
              <a:ext uri="{FF2B5EF4-FFF2-40B4-BE49-F238E27FC236}">
                <a16:creationId xmlns:a16="http://schemas.microsoft.com/office/drawing/2014/main" id="{CE148BA7-1891-1B93-1E80-DFF0482112C7}"/>
              </a:ext>
            </a:extLst>
          </p:cNvPr>
          <p:cNvPicPr>
            <a:picLocks noChangeAspect="1"/>
          </p:cNvPicPr>
          <p:nvPr/>
        </p:nvPicPr>
        <p:blipFill>
          <a:blip r:embed="rId3"/>
          <a:stretch>
            <a:fillRect/>
          </a:stretch>
        </p:blipFill>
        <p:spPr>
          <a:xfrm>
            <a:off x="451045" y="3429000"/>
            <a:ext cx="11289909" cy="26894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KSC LC-39A Launch Site has the highest success rate among the other launch sites having 77% success rate in the mission from this launch site.</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a:t>
            </a:r>
          </a:p>
        </p:txBody>
      </p:sp>
      <p:pic>
        <p:nvPicPr>
          <p:cNvPr id="7" name="Picture 6" descr="A blue and orange pie chart&#10;&#10;AI-generated content may be incorrect.">
            <a:extLst>
              <a:ext uri="{FF2B5EF4-FFF2-40B4-BE49-F238E27FC236}">
                <a16:creationId xmlns:a16="http://schemas.microsoft.com/office/drawing/2014/main" id="{34CE9EEF-D720-BB3D-844C-BD8C5BE7BDA5}"/>
              </a:ext>
            </a:extLst>
          </p:cNvPr>
          <p:cNvPicPr>
            <a:picLocks noChangeAspect="1"/>
          </p:cNvPicPr>
          <p:nvPr/>
        </p:nvPicPr>
        <p:blipFill>
          <a:blip r:embed="rId3"/>
          <a:stretch>
            <a:fillRect/>
          </a:stretch>
        </p:blipFill>
        <p:spPr>
          <a:xfrm>
            <a:off x="1493520" y="3350892"/>
            <a:ext cx="9357360" cy="22291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9545"/>
            <a:ext cx="10414662" cy="338645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first graph is for the payload 2000 to 5000</a:t>
            </a:r>
            <a:r>
              <a:rPr lang="en-US" sz="18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a:rPr>
              <a:t>                                                      </a:t>
            </a:r>
          </a:p>
          <a:p>
            <a:pPr>
              <a:lnSpc>
                <a:spcPct val="100000"/>
              </a:lnSpc>
              <a:spcBef>
                <a:spcPts val="1400"/>
              </a:spcBef>
            </a:pPr>
            <a:r>
              <a:rPr lang="en-US" sz="1800" dirty="0">
                <a:solidFill>
                  <a:schemeClr val="accent3">
                    <a:lumMod val="25000"/>
                  </a:schemeClr>
                </a:solidFill>
                <a:latin typeface="Abadi"/>
              </a:rPr>
              <a:t>The second graph is for the payload 1500 to 5500</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 to Payload Relationship</a:t>
            </a:r>
          </a:p>
        </p:txBody>
      </p:sp>
      <p:pic>
        <p:nvPicPr>
          <p:cNvPr id="11" name="Picture 10" descr="A graph with different colored dots&#10;&#10;AI-generated content may be incorrect.">
            <a:extLst>
              <a:ext uri="{FF2B5EF4-FFF2-40B4-BE49-F238E27FC236}">
                <a16:creationId xmlns:a16="http://schemas.microsoft.com/office/drawing/2014/main" id="{39B1EE85-DB58-F517-E657-1C9848E3DB31}"/>
              </a:ext>
            </a:extLst>
          </p:cNvPr>
          <p:cNvPicPr>
            <a:picLocks noChangeAspect="1"/>
          </p:cNvPicPr>
          <p:nvPr/>
        </p:nvPicPr>
        <p:blipFill>
          <a:blip r:embed="rId3"/>
          <a:stretch>
            <a:fillRect/>
          </a:stretch>
        </p:blipFill>
        <p:spPr>
          <a:xfrm>
            <a:off x="1407160" y="2395056"/>
            <a:ext cx="8762998" cy="2087533"/>
          </a:xfrm>
          <a:prstGeom prst="rect">
            <a:avLst/>
          </a:prstGeom>
        </p:spPr>
      </p:pic>
      <p:pic>
        <p:nvPicPr>
          <p:cNvPr id="14" name="Picture 13" descr="A graph with different colored dots&#10;&#10;AI-generated content may be incorrect.">
            <a:extLst>
              <a:ext uri="{FF2B5EF4-FFF2-40B4-BE49-F238E27FC236}">
                <a16:creationId xmlns:a16="http://schemas.microsoft.com/office/drawing/2014/main" id="{BB24A96A-363F-CAA5-391D-7C252A2BE83D}"/>
              </a:ext>
            </a:extLst>
          </p:cNvPr>
          <p:cNvPicPr>
            <a:picLocks noChangeAspect="1"/>
          </p:cNvPicPr>
          <p:nvPr/>
        </p:nvPicPr>
        <p:blipFill>
          <a:blip r:embed="rId4"/>
          <a:stretch>
            <a:fillRect/>
          </a:stretch>
        </p:blipFill>
        <p:spPr>
          <a:xfrm>
            <a:off x="1407160" y="4638396"/>
            <a:ext cx="8762998" cy="20875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280347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Regressions model has the highest train and test accuracies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4100" name="Picture 4">
            <a:extLst>
              <a:ext uri="{FF2B5EF4-FFF2-40B4-BE49-F238E27FC236}">
                <a16:creationId xmlns:a16="http://schemas.microsoft.com/office/drawing/2014/main" id="{F2609239-DFCA-7F46-2A38-235F0274E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998" y="1639996"/>
            <a:ext cx="5413548" cy="412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04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on test set of Logistic Regression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TP are 12, TN are 3, FP are 0, FN are 3</a:t>
            </a:r>
          </a:p>
          <a:p>
            <a:pPr>
              <a:lnSpc>
                <a:spcPct val="100000"/>
              </a:lnSpc>
              <a:spcBef>
                <a:spcPts val="1400"/>
              </a:spcBef>
            </a:pPr>
            <a:r>
              <a:rPr lang="en-US" sz="2200" dirty="0">
                <a:solidFill>
                  <a:schemeClr val="accent3">
                    <a:lumMod val="25000"/>
                  </a:schemeClr>
                </a:solidFill>
                <a:latin typeface="Abadi" panose="020B0604020104020204" pitchFamily="34" charset="0"/>
              </a:rPr>
              <a:t>There is type-2 error. This is the only this which is stopping model to be perfect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5122" name="Picture 2">
            <a:extLst>
              <a:ext uri="{FF2B5EF4-FFF2-40B4-BE49-F238E27FC236}">
                <a16:creationId xmlns:a16="http://schemas.microsoft.com/office/drawing/2014/main" id="{31F37063-65E9-74C8-F5BF-00FF9E8B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995" y="1613405"/>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E167DF1C-35AE-F6A2-E00C-29DB5812F5E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46</a:t>
            </a:fld>
            <a:endParaRPr lang="en-US"/>
          </a:p>
        </p:txBody>
      </p:sp>
      <p:sp>
        <p:nvSpPr>
          <p:cNvPr id="9" name="Content Placeholder 4">
            <a:extLst>
              <a:ext uri="{FF2B5EF4-FFF2-40B4-BE49-F238E27FC236}">
                <a16:creationId xmlns:a16="http://schemas.microsoft.com/office/drawing/2014/main" id="{95B8A5E6-CA40-931C-F332-F79A8F3D2744}"/>
              </a:ext>
            </a:extLst>
          </p:cNvPr>
          <p:cNvSpPr txBox="1">
            <a:spLocks/>
          </p:cNvSpPr>
          <p:nvPr/>
        </p:nvSpPr>
        <p:spPr>
          <a:xfrm>
            <a:off x="770011" y="1884680"/>
            <a:ext cx="460462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on train set of Logistic Regression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shows that TP are 46, TN are 19, FP are 2, FN are 5</a:t>
            </a:r>
          </a:p>
          <a:p>
            <a:pPr>
              <a:lnSpc>
                <a:spcPct val="100000"/>
              </a:lnSpc>
              <a:spcBef>
                <a:spcPts val="1400"/>
              </a:spcBef>
            </a:pPr>
            <a:r>
              <a:rPr lang="en-US" sz="2200" dirty="0">
                <a:solidFill>
                  <a:schemeClr val="accent3">
                    <a:lumMod val="25000"/>
                  </a:schemeClr>
                </a:solidFill>
                <a:latin typeface="Abadi" panose="020B0604020104020204" pitchFamily="34" charset="0"/>
              </a:rPr>
              <a:t>There are type-1 and type-2 errors. </a:t>
            </a:r>
          </a:p>
        </p:txBody>
      </p:sp>
      <p:sp>
        <p:nvSpPr>
          <p:cNvPr id="10" name="Title 1">
            <a:extLst>
              <a:ext uri="{FF2B5EF4-FFF2-40B4-BE49-F238E27FC236}">
                <a16:creationId xmlns:a16="http://schemas.microsoft.com/office/drawing/2014/main" id="{557E649B-E1D4-A4AA-358D-3F4C0DEE74B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146" name="Picture 2">
            <a:extLst>
              <a:ext uri="{FF2B5EF4-FFF2-40B4-BE49-F238E27FC236}">
                <a16:creationId xmlns:a16="http://schemas.microsoft.com/office/drawing/2014/main" id="{90CACDA2-4C23-4194-880B-E10390B4C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35113"/>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974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364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the best model to be used to predict the First landing of a SpaceX Falcon 9 spacecraft.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this info we can estimate the cost of the mission. As the prediction of “First Landing” is the initial step for estimation.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graphicFrame>
        <p:nvGraphicFramePr>
          <p:cNvPr id="14" name="Object 13">
            <a:extLst>
              <a:ext uri="{FF2B5EF4-FFF2-40B4-BE49-F238E27FC236}">
                <a16:creationId xmlns:a16="http://schemas.microsoft.com/office/drawing/2014/main" id="{D8DAA94F-2470-0FBD-8DBD-28B66E8E519D}"/>
              </a:ext>
            </a:extLst>
          </p:cNvPr>
          <p:cNvGraphicFramePr>
            <a:graphicFrameLocks noChangeAspect="1"/>
          </p:cNvGraphicFramePr>
          <p:nvPr>
            <p:extLst>
              <p:ext uri="{D42A27DB-BD31-4B8C-83A1-F6EECF244321}">
                <p14:modId xmlns:p14="http://schemas.microsoft.com/office/powerpoint/2010/main" val="1501355089"/>
              </p:ext>
            </p:extLst>
          </p:nvPr>
        </p:nvGraphicFramePr>
        <p:xfrm>
          <a:off x="1596805" y="1436836"/>
          <a:ext cx="2743200" cy="8848726"/>
        </p:xfrm>
        <a:graphic>
          <a:graphicData uri="http://schemas.openxmlformats.org/presentationml/2006/ole">
            <mc:AlternateContent xmlns:mc="http://schemas.openxmlformats.org/markup-compatibility/2006">
              <mc:Choice xmlns:v="urn:schemas-microsoft-com:vml" Requires="v">
                <p:oleObj name="Macro-Enabled Worksheet" r:id="rId4" imgW="4276632" imgH="10868038" progId="Excel.SheetMacroEnabled.12">
                  <p:embed/>
                </p:oleObj>
              </mc:Choice>
              <mc:Fallback>
                <p:oleObj name="Macro-Enabled Worksheet" r:id="rId4" imgW="4276632" imgH="10868038" progId="Excel.SheetMacroEnabled.12">
                  <p:embed/>
                  <p:pic>
                    <p:nvPicPr>
                      <p:cNvPr id="0" name=""/>
                      <p:cNvPicPr/>
                      <p:nvPr/>
                    </p:nvPicPr>
                    <p:blipFill>
                      <a:blip r:embed="rId5"/>
                      <a:stretch>
                        <a:fillRect/>
                      </a:stretch>
                    </p:blipFill>
                    <p:spPr>
                      <a:xfrm>
                        <a:off x="1596805" y="1436836"/>
                        <a:ext cx="2743200" cy="8848726"/>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1A7E0ECA-D3D1-A9B6-8699-AE52A91B52C4}"/>
              </a:ext>
            </a:extLst>
          </p:cNvPr>
          <p:cNvGraphicFramePr>
            <a:graphicFrameLocks noChangeAspect="1"/>
          </p:cNvGraphicFramePr>
          <p:nvPr>
            <p:extLst>
              <p:ext uri="{D42A27DB-BD31-4B8C-83A1-F6EECF244321}">
                <p14:modId xmlns:p14="http://schemas.microsoft.com/office/powerpoint/2010/main" val="886638229"/>
              </p:ext>
            </p:extLst>
          </p:nvPr>
        </p:nvGraphicFramePr>
        <p:xfrm>
          <a:off x="5500837" y="1436836"/>
          <a:ext cx="5170038" cy="7551889"/>
        </p:xfrm>
        <a:graphic>
          <a:graphicData uri="http://schemas.openxmlformats.org/presentationml/2006/ole">
            <mc:AlternateContent xmlns:mc="http://schemas.openxmlformats.org/markup-compatibility/2006">
              <mc:Choice xmlns:v="urn:schemas-microsoft-com:vml" Requires="v">
                <p:oleObj name="Macro-Enabled Worksheet" r:id="rId6" imgW="7934232" imgH="10868038" progId="Excel.SheetMacroEnabled.12">
                  <p:embed/>
                </p:oleObj>
              </mc:Choice>
              <mc:Fallback>
                <p:oleObj name="Macro-Enabled Worksheet" r:id="rId6" imgW="7934232" imgH="10868038" progId="Excel.SheetMacroEnabled.12">
                  <p:embed/>
                  <p:pic>
                    <p:nvPicPr>
                      <p:cNvPr id="0" name=""/>
                      <p:cNvPicPr/>
                      <p:nvPr/>
                    </p:nvPicPr>
                    <p:blipFill>
                      <a:blip r:embed="rId7"/>
                      <a:stretch>
                        <a:fillRect/>
                      </a:stretch>
                    </p:blipFill>
                    <p:spPr>
                      <a:xfrm>
                        <a:off x="5500837" y="1436836"/>
                        <a:ext cx="5170038" cy="7551889"/>
                      </a:xfrm>
                      <a:prstGeom prst="rect">
                        <a:avLst/>
                      </a:prstGeom>
                    </p:spPr>
                  </p:pic>
                </p:oleObj>
              </mc:Fallback>
            </mc:AlternateContent>
          </a:graphicData>
        </a:graphic>
      </p:graphicFrame>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7928"/>
            <a:ext cx="1083270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Data Wrangling.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was performed by calculating number of launched on each site, number of orbits, what are the outcomes pertaining to each orbit.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evaluated each Machine Learning model for Classification tasks, and with the help of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performed hyperparameter tuning to get the best out of the chosen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7865"/>
            <a:ext cx="10515600" cy="26447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from SpaceX API and Web Scraping, where it was fetched from SpaceX API and normalized using pandas module, formatted to be in a single and structured format.</a:t>
            </a:r>
          </a:p>
          <a:p>
            <a:pPr lvl="1">
              <a:lnSpc>
                <a:spcPct val="100000"/>
              </a:lnSpc>
              <a:spcBef>
                <a:spcPts val="1400"/>
              </a:spcBef>
            </a:pPr>
            <a:r>
              <a:rPr lang="en-US" sz="1800" dirty="0">
                <a:solidFill>
                  <a:schemeClr val="accent3">
                    <a:lumMod val="25000"/>
                  </a:schemeClr>
                </a:solidFill>
                <a:latin typeface="Abadi" panose="020B0604020104020204" pitchFamily="34" charset="0"/>
              </a:rPr>
              <a:t>In Web Scraping, fetched the SpaceX Falcon 9 rocket data from </a:t>
            </a:r>
            <a:r>
              <a:rPr lang="en-US" sz="1800" dirty="0" err="1">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Formatted the scraped data using Beautiful Soup and then extracted the feature names and the data needed for the problem to be solved.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767262"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Start -&gt; Fetch Data from SpaceX API-&gt; Filter the Data to be only on Falcon9 Launches-&gt; Dealt with missing values-&gt; exported the collected data as csv file.</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a:t>
            </a:r>
            <a:r>
              <a:rPr lang="en-US" sz="1800" dirty="0">
                <a:solidFill>
                  <a:schemeClr val="accent3">
                    <a:lumMod val="25000"/>
                  </a:schemeClr>
                </a:solidFill>
                <a:latin typeface="Abadi" panose="020B0604020104020204" pitchFamily="34" charset="0"/>
                <a:hlinkClick r:id="rId3"/>
              </a:rPr>
              <a:t>[LINK]</a:t>
            </a:r>
            <a:endParaRPr lang="en-US" sz="1800" dirty="0"/>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data flow&#10;&#10;AI-generated content may be incorrect.">
            <a:extLst>
              <a:ext uri="{FF2B5EF4-FFF2-40B4-BE49-F238E27FC236}">
                <a16:creationId xmlns:a16="http://schemas.microsoft.com/office/drawing/2014/main" id="{0E94A59A-A2CB-A5AB-207F-7F516BE36E0B}"/>
              </a:ext>
            </a:extLst>
          </p:cNvPr>
          <p:cNvPicPr>
            <a:picLocks noChangeAspect="1"/>
          </p:cNvPicPr>
          <p:nvPr/>
        </p:nvPicPr>
        <p:blipFill>
          <a:blip r:embed="rId4"/>
          <a:stretch>
            <a:fillRect/>
          </a:stretch>
        </p:blipFill>
        <p:spPr>
          <a:xfrm>
            <a:off x="7990078" y="1983009"/>
            <a:ext cx="1449387" cy="382543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86878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Start -&gt; Fetched SpaceX Falcon9 data from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-&gt; Extracted all the feature names and values -&gt; parsed html tables 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-&gt; exported the scraped and parsed data as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software flowchart&#10;&#10;AI-generated content may be incorrect.">
            <a:extLst>
              <a:ext uri="{FF2B5EF4-FFF2-40B4-BE49-F238E27FC236}">
                <a16:creationId xmlns:a16="http://schemas.microsoft.com/office/drawing/2014/main" id="{E7B7EF60-D1F2-DE32-023B-1F184B733F4C}"/>
              </a:ext>
            </a:extLst>
          </p:cNvPr>
          <p:cNvPicPr>
            <a:picLocks noChangeAspect="1"/>
          </p:cNvPicPr>
          <p:nvPr/>
        </p:nvPicPr>
        <p:blipFill>
          <a:blip r:embed="rId4"/>
          <a:stretch>
            <a:fillRect/>
          </a:stretch>
        </p:blipFill>
        <p:spPr>
          <a:xfrm>
            <a:off x="6351269" y="2156777"/>
            <a:ext cx="4478331" cy="357346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331</TotalTime>
  <Words>1929</Words>
  <Application>Microsoft Office PowerPoint</Application>
  <PresentationFormat>Widescreen</PresentationFormat>
  <Paragraphs>231</Paragraphs>
  <Slides>49</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Custom Design</vt:lpstr>
      <vt:lpstr>Microsoft Excel 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Karthikeyan Anumalla</cp:lastModifiedBy>
  <cp:revision>226</cp:revision>
  <dcterms:created xsi:type="dcterms:W3CDTF">2021-04-29T18:58:34Z</dcterms:created>
  <dcterms:modified xsi:type="dcterms:W3CDTF">2025-05-11T11:08:14Z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